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2" r:id="rId2"/>
    <p:sldId id="318" r:id="rId3"/>
    <p:sldId id="317" r:id="rId4"/>
    <p:sldId id="308" r:id="rId5"/>
    <p:sldId id="309" r:id="rId6"/>
    <p:sldId id="310" r:id="rId7"/>
    <p:sldId id="301" r:id="rId8"/>
    <p:sldId id="311" r:id="rId9"/>
    <p:sldId id="314" r:id="rId10"/>
    <p:sldId id="316" r:id="rId11"/>
    <p:sldId id="303" r:id="rId12"/>
    <p:sldId id="315" r:id="rId13"/>
    <p:sldId id="312" r:id="rId14"/>
    <p:sldId id="31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80"/>
    <p:restoredTop sz="94343"/>
  </p:normalViewPr>
  <p:slideViewPr>
    <p:cSldViewPr snapToGrid="0" snapToObjects="1">
      <p:cViewPr varScale="1">
        <p:scale>
          <a:sx n="89" d="100"/>
          <a:sy n="89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0" hasCustomPrompt="1"/>
          </p:nvPr>
        </p:nvSpPr>
        <p:spPr>
          <a:xfrm>
            <a:off x="339725" y="2441575"/>
            <a:ext cx="7526338" cy="4003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/>
            </a:lvl1pPr>
          </a:lstStyle>
          <a:p>
            <a:r>
              <a:rPr lang="en-GB" sz="3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Your Title Here</a:t>
            </a:r>
          </a:p>
          <a:p>
            <a:endParaRPr lang="en-GB" sz="3600" b="1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sz="36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Your title should be in Arial Bold at size 36 and in Grey</a:t>
            </a:r>
          </a:p>
          <a:p>
            <a:endParaRPr lang="en-GB" sz="3600" b="1" dirty="0" smtClean="0">
              <a:solidFill>
                <a:schemeClr val="bg1">
                  <a:lumMod val="5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GB" sz="1200" b="1" dirty="0" smtClean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Please do not change the size of this text box </a:t>
            </a:r>
          </a:p>
          <a:p>
            <a:endParaRPr lang="en-GB" sz="3600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58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26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3192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8178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8931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072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9870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>
          <a:xfrm rot="5400000">
            <a:off x="7589520" y="1082040"/>
            <a:ext cx="2011680" cy="384175"/>
          </a:xfrm>
          <a:prstGeom prst="rect">
            <a:avLst/>
          </a:prstGeom>
        </p:spPr>
        <p:txBody>
          <a:bodyPr rtlCol="0"/>
          <a:lstStyle/>
          <a:p>
            <a:fld id="{0F22949B-7360-47DF-B941-F6ADD9AC7C74}" type="datetimeFigureOut">
              <a:rPr lang="zh-CN" altLang="en-US" smtClean="0"/>
              <a:t>2018/12/26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>
          <a:xfrm>
            <a:off x="8129270" y="5734050"/>
            <a:ext cx="609600" cy="521335"/>
          </a:xfrm>
          <a:prstGeom prst="rect">
            <a:avLst/>
          </a:prstGeom>
        </p:spPr>
        <p:txBody>
          <a:bodyPr rtlCol="0"/>
          <a:lstStyle/>
          <a:p>
            <a:fld id="{A45DF9AB-8173-4DA5-9849-31B8398C154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>
          <a:xfrm rot="5400000">
            <a:off x="6990080" y="3736975"/>
            <a:ext cx="3200400" cy="365760"/>
          </a:xfrm>
          <a:prstGeom prst="rect">
            <a:avLst/>
          </a:prstGeom>
        </p:spPr>
        <p:txBody>
          <a:bodyPr rtlCol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14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39725" y="1762125"/>
            <a:ext cx="7559675" cy="4683125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/>
            </a:lvl1pPr>
            <a:lvl2pPr marL="0" indent="0">
              <a:buNone/>
              <a:defRPr sz="1800" baseline="0"/>
            </a:lvl2pPr>
          </a:lstStyle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PLEASE DO NOT CHANGE THE SIZE OF THIS TEXT BOX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Headings should be in Arial, size 24</a:t>
            </a:r>
            <a:endParaRPr lang="en-US" sz="11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rest of your text should be Ariel, size 16</a:t>
            </a:r>
          </a:p>
          <a:p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points should be used as below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  <a:p>
            <a:pPr marL="285750" indent="-285750">
              <a:buFont typeface="Arial" charset="0"/>
              <a:buChar char="•"/>
            </a:pPr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pPr marL="0" lvl="1"/>
            <a:r>
              <a:rPr lang="en-GB" altLang="en-US" dirty="0" smtClean="0"/>
              <a:t>For maximum impact, avoid overcrowding slides - limit your points to a maximum of 6 per page</a:t>
            </a:r>
          </a:p>
          <a:p>
            <a:pPr lvl="0"/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503238"/>
            <a:ext cx="5819775" cy="82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/>
            </a:lvl1pPr>
          </a:lstStyle>
          <a:p>
            <a:r>
              <a:rPr lang="en-US" sz="2800" b="1" dirty="0" smtClean="0">
                <a:latin typeface="Arial" charset="0"/>
                <a:ea typeface="Arial" charset="0"/>
                <a:cs typeface="Arial" charset="0"/>
              </a:rPr>
              <a:t>School of Something</a:t>
            </a:r>
          </a:p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FACULTY OF OTHER</a:t>
            </a:r>
          </a:p>
        </p:txBody>
      </p:sp>
    </p:spTree>
    <p:extLst>
      <p:ext uri="{BB962C8B-B14F-4D97-AF65-F5344CB8AC3E}">
        <p14:creationId xmlns:p14="http://schemas.microsoft.com/office/powerpoint/2010/main" val="224818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339725" y="1762125"/>
            <a:ext cx="3971925" cy="4683125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/>
            </a:lvl1pPr>
          </a:lstStyle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PLEASE DO NOT CHANGE THE SIZE OF THIS TEXT BOX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Headings should be in Arial, size 24</a:t>
            </a:r>
            <a:endParaRPr lang="en-US" sz="11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rest of your text should be Ariel, size 16</a:t>
            </a:r>
          </a:p>
          <a:p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points should be used as below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600575" y="1762125"/>
            <a:ext cx="4132263" cy="47021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403225" y="503238"/>
            <a:ext cx="5819775" cy="82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/>
            </a:lvl1pPr>
          </a:lstStyle>
          <a:p>
            <a:r>
              <a:rPr lang="en-US" sz="2800" b="1" dirty="0" smtClean="0">
                <a:latin typeface="Arial" charset="0"/>
                <a:ea typeface="Arial" charset="0"/>
                <a:cs typeface="Arial" charset="0"/>
              </a:rPr>
              <a:t>School of Something</a:t>
            </a:r>
          </a:p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FACULTY OF OTHER</a:t>
            </a:r>
          </a:p>
        </p:txBody>
      </p:sp>
    </p:spTree>
    <p:extLst>
      <p:ext uri="{BB962C8B-B14F-4D97-AF65-F5344CB8AC3E}">
        <p14:creationId xmlns:p14="http://schemas.microsoft.com/office/powerpoint/2010/main" val="23155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4600575" y="1762125"/>
            <a:ext cx="4132263" cy="22653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>
          <a:xfrm>
            <a:off x="4600575" y="4214813"/>
            <a:ext cx="4132263" cy="2266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39725" y="1762125"/>
            <a:ext cx="3971925" cy="4683125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/>
            </a:lvl1pPr>
          </a:lstStyle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PLEASE DO NOT CHANGE THE SIZE OF THIS TEXT BOX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Headings should be in Arial, size 24</a:t>
            </a:r>
            <a:endParaRPr lang="en-US" sz="11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rest of your text should be Ariel, size 16</a:t>
            </a:r>
          </a:p>
          <a:p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points should be used as below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403225" y="503238"/>
            <a:ext cx="5819775" cy="82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/>
            </a:lvl1pPr>
          </a:lstStyle>
          <a:p>
            <a:r>
              <a:rPr lang="en-US" sz="2800" b="1" dirty="0" smtClean="0">
                <a:latin typeface="Arial" charset="0"/>
                <a:ea typeface="Arial" charset="0"/>
                <a:cs typeface="Arial" charset="0"/>
              </a:rPr>
              <a:t>School of Something</a:t>
            </a:r>
          </a:p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FACULTY OF OTHER</a:t>
            </a:r>
          </a:p>
        </p:txBody>
      </p:sp>
    </p:spTree>
    <p:extLst>
      <p:ext uri="{BB962C8B-B14F-4D97-AF65-F5344CB8AC3E}">
        <p14:creationId xmlns:p14="http://schemas.microsoft.com/office/powerpoint/2010/main" val="69820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403225" y="1762125"/>
            <a:ext cx="8329613" cy="47021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503238"/>
            <a:ext cx="5819775" cy="82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/>
            </a:lvl1pPr>
          </a:lstStyle>
          <a:p>
            <a:r>
              <a:rPr lang="en-US" sz="2800" b="1" dirty="0" smtClean="0">
                <a:latin typeface="Arial" charset="0"/>
                <a:ea typeface="Arial" charset="0"/>
                <a:cs typeface="Arial" charset="0"/>
              </a:rPr>
              <a:t>School of Something</a:t>
            </a:r>
          </a:p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FACULTY OF OTHER</a:t>
            </a:r>
          </a:p>
        </p:txBody>
      </p:sp>
    </p:spTree>
    <p:extLst>
      <p:ext uri="{BB962C8B-B14F-4D97-AF65-F5344CB8AC3E}">
        <p14:creationId xmlns:p14="http://schemas.microsoft.com/office/powerpoint/2010/main" val="91235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8"/>
          <p:cNvSpPr>
            <a:spLocks/>
          </p:cNvSpPr>
          <p:nvPr userDrawn="1"/>
        </p:nvSpPr>
        <p:spPr bwMode="auto">
          <a:xfrm>
            <a:off x="4583584" y="1750873"/>
            <a:ext cx="1907689" cy="1907689"/>
          </a:xfrm>
          <a:custGeom>
            <a:avLst/>
            <a:gdLst>
              <a:gd name="T0" fmla="*/ 1428677 w 19679"/>
              <a:gd name="T1" fmla="*/ 1568220 h 19679"/>
              <a:gd name="T2" fmla="*/ 1428677 w 19679"/>
              <a:gd name="T3" fmla="*/ 1568220 h 19679"/>
              <a:gd name="T4" fmla="*/ 1428677 w 19679"/>
              <a:gd name="T5" fmla="*/ 1568220 h 19679"/>
              <a:gd name="T6" fmla="*/ 1428677 w 19679"/>
              <a:gd name="T7" fmla="*/ 1568220 h 19679"/>
              <a:gd name="T8" fmla="*/ 0 60000 65536"/>
              <a:gd name="T9" fmla="*/ 0 60000 65536"/>
              <a:gd name="T10" fmla="*/ 0 60000 65536"/>
              <a:gd name="T11" fmla="*/ 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tx1">
              <a:lumMod val="95000"/>
              <a:lumOff val="5000"/>
              <a:alpha val="81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lvl1pPr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1pPr>
            <a:lvl2pPr marL="742950" indent="-28575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2pPr>
            <a:lvl3pPr marL="11430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3pPr>
            <a:lvl4pPr marL="16002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4pPr>
            <a:lvl5pPr marL="20574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altLang="tr-TR" sz="2400" dirty="0" smtClean="0">
              <a:solidFill>
                <a:srgbClr val="FFFFFF"/>
              </a:solidFill>
              <a:latin typeface="Arial" charset="0"/>
              <a:ea typeface="Arial" charset="0"/>
              <a:cs typeface="Arial" charset="0"/>
              <a:sym typeface="FontAwesome" pitchFamily="50" charset="0"/>
            </a:endParaRPr>
          </a:p>
        </p:txBody>
      </p:sp>
      <p:sp>
        <p:nvSpPr>
          <p:cNvPr id="3" name="AutoShape 9"/>
          <p:cNvSpPr>
            <a:spLocks/>
          </p:cNvSpPr>
          <p:nvPr userDrawn="1"/>
        </p:nvSpPr>
        <p:spPr bwMode="auto">
          <a:xfrm>
            <a:off x="5704828" y="3165373"/>
            <a:ext cx="1906629" cy="1907689"/>
          </a:xfrm>
          <a:custGeom>
            <a:avLst/>
            <a:gdLst>
              <a:gd name="T0" fmla="*/ 1427884 w 19679"/>
              <a:gd name="T1" fmla="*/ 1568220 h 19679"/>
              <a:gd name="T2" fmla="*/ 1427884 w 19679"/>
              <a:gd name="T3" fmla="*/ 1568220 h 19679"/>
              <a:gd name="T4" fmla="*/ 1427884 w 19679"/>
              <a:gd name="T5" fmla="*/ 1568220 h 19679"/>
              <a:gd name="T6" fmla="*/ 1427884 w 19679"/>
              <a:gd name="T7" fmla="*/ 1568220 h 19679"/>
              <a:gd name="T8" fmla="*/ 0 60000 65536"/>
              <a:gd name="T9" fmla="*/ 0 60000 65536"/>
              <a:gd name="T10" fmla="*/ 0 60000 65536"/>
              <a:gd name="T11" fmla="*/ 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lumMod val="50000"/>
              <a:alpha val="81000"/>
            </a:schemeClr>
          </a:solidFill>
          <a:ln>
            <a:noFill/>
          </a:ln>
          <a:extLst/>
        </p:spPr>
        <p:txBody>
          <a:bodyPr lIns="50800" tIns="50800" rIns="50800" bIns="50800" anchor="ctr"/>
          <a:lstStyle>
            <a:lvl1pPr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1pPr>
            <a:lvl2pPr marL="742950" indent="-28575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2pPr>
            <a:lvl3pPr marL="11430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3pPr>
            <a:lvl4pPr marL="16002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4pPr>
            <a:lvl5pPr marL="20574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altLang="tr-TR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AutoShape 10"/>
          <p:cNvSpPr>
            <a:spLocks/>
          </p:cNvSpPr>
          <p:nvPr userDrawn="1"/>
        </p:nvSpPr>
        <p:spPr bwMode="auto">
          <a:xfrm>
            <a:off x="6825787" y="4597082"/>
            <a:ext cx="1907689" cy="1906629"/>
          </a:xfrm>
          <a:custGeom>
            <a:avLst/>
            <a:gdLst>
              <a:gd name="T0" fmla="*/ 1428677 w 19679"/>
              <a:gd name="T1" fmla="*/ 1567349 h 19679"/>
              <a:gd name="T2" fmla="*/ 1428677 w 19679"/>
              <a:gd name="T3" fmla="*/ 1567349 h 19679"/>
              <a:gd name="T4" fmla="*/ 1428677 w 19679"/>
              <a:gd name="T5" fmla="*/ 1567349 h 19679"/>
              <a:gd name="T6" fmla="*/ 1428677 w 19679"/>
              <a:gd name="T7" fmla="*/ 1567349 h 19679"/>
              <a:gd name="T8" fmla="*/ 0 60000 65536"/>
              <a:gd name="T9" fmla="*/ 0 60000 65536"/>
              <a:gd name="T10" fmla="*/ 0 60000 65536"/>
              <a:gd name="T11" fmla="*/ 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bg2">
              <a:lumMod val="90000"/>
              <a:alpha val="81000"/>
            </a:schemeClr>
          </a:solidFill>
          <a:ln>
            <a:noFill/>
          </a:ln>
          <a:extLst/>
        </p:spPr>
        <p:txBody>
          <a:bodyPr lIns="0" tIns="0" rIns="0" bIns="0" anchor="ctr"/>
          <a:lstStyle>
            <a:lvl1pPr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1pPr>
            <a:lvl2pPr marL="742950" indent="-28575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2pPr>
            <a:lvl3pPr marL="11430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3pPr>
            <a:lvl4pPr marL="16002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4pPr>
            <a:lvl5pPr marL="2057400" indent="-228600" algn="ctr"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rgbClr val="000000"/>
                </a:solidFill>
                <a:latin typeface="Helvetica Light" charset="0"/>
                <a:ea typeface="MS PGothic" panose="020B0600070205080204" pitchFamily="34" charset="-128"/>
                <a:sym typeface="Helvetica Light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altLang="tr-TR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339725" y="1762125"/>
            <a:ext cx="3971925" cy="4683125"/>
          </a:xfrm>
          <a:prstGeom prst="rect">
            <a:avLst/>
          </a:prstGeom>
        </p:spPr>
        <p:txBody>
          <a:bodyPr/>
          <a:lstStyle>
            <a:lvl1pPr marL="0" indent="0">
              <a:buFont typeface="Arial" charset="0"/>
              <a:buNone/>
              <a:defRPr sz="2800"/>
            </a:lvl1pPr>
          </a:lstStyle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PLEASE DO NOT CHANGE THE SIZE OF THIS TEXT BOX</a:t>
            </a:r>
          </a:p>
          <a:p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Headings should be in Arial, size 24</a:t>
            </a:r>
            <a:endParaRPr lang="en-US" sz="1100" b="1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The rest of your text should be Ariel, size 16</a:t>
            </a:r>
          </a:p>
          <a:p>
            <a:endParaRPr lang="en-US" sz="16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points should be used as below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Bullet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503238"/>
            <a:ext cx="5819775" cy="82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/>
            </a:lvl1pPr>
          </a:lstStyle>
          <a:p>
            <a:r>
              <a:rPr lang="en-US" sz="2800" b="1" dirty="0" smtClean="0">
                <a:latin typeface="Arial" charset="0"/>
                <a:ea typeface="Arial" charset="0"/>
                <a:cs typeface="Arial" charset="0"/>
              </a:rPr>
              <a:t>School of Something</a:t>
            </a:r>
          </a:p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FACULTY OF OTHER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96725" y="2394488"/>
            <a:ext cx="1496125" cy="5579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Point 1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910079" y="3840247"/>
            <a:ext cx="1496125" cy="5579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Point 2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7031568" y="5301000"/>
            <a:ext cx="1496125" cy="55794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Point 3</a:t>
            </a:r>
          </a:p>
        </p:txBody>
      </p:sp>
    </p:spTree>
    <p:extLst>
      <p:ext uri="{BB962C8B-B14F-4D97-AF65-F5344CB8AC3E}">
        <p14:creationId xmlns:p14="http://schemas.microsoft.com/office/powerpoint/2010/main" val="81232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698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8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3030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46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8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2" r:id="rId3"/>
    <p:sldLayoutId id="2147483661" r:id="rId4"/>
    <p:sldLayoutId id="2147483662" r:id="rId5"/>
    <p:sldLayoutId id="2147483673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7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baike.baidu.com/item/%E6%AC%A7%E6%B4%B2%E5%9B%9B%E5%A4%A7%E7%BB%8F%E6%B5%8E%E4%BD%93/3146337" TargetMode="External"/><Relationship Id="rId3" Type="http://schemas.openxmlformats.org/officeDocument/2006/relationships/hyperlink" Target="https://baike.baidu.com/item/%E5%A8%81%E5%B0%94%E5%A3%AB/4834248" TargetMode="External"/><Relationship Id="rId7" Type="http://schemas.openxmlformats.org/officeDocument/2006/relationships/hyperlink" Target="https://baike.baidu.com/item/%E8%B5%84%E6%9C%AC%E4%B8%BB%E4%B9%89" TargetMode="External"/><Relationship Id="rId12" Type="http://schemas.openxmlformats.org/officeDocument/2006/relationships/image" Target="../media/image4.jpg"/><Relationship Id="rId2" Type="http://schemas.openxmlformats.org/officeDocument/2006/relationships/hyperlink" Target="https://baike.baidu.com/item/%E8%8B%B1%E6%A0%BC%E5%85%B0/1064478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baike.baidu.com/item/%E5%B2%9B%E5%9B%BD/6530236" TargetMode="External"/><Relationship Id="rId11" Type="http://schemas.openxmlformats.org/officeDocument/2006/relationships/image" Target="../media/image3.jpeg"/><Relationship Id="rId5" Type="http://schemas.openxmlformats.org/officeDocument/2006/relationships/hyperlink" Target="https://baike.baidu.com/item/%E5%8C%97%E7%88%B1%E5%B0%94%E5%85%B0/4463472" TargetMode="External"/><Relationship Id="rId10" Type="http://schemas.openxmlformats.org/officeDocument/2006/relationships/image" Target="../media/image2.jpeg"/><Relationship Id="rId4" Type="http://schemas.openxmlformats.org/officeDocument/2006/relationships/hyperlink" Target="https://baike.baidu.com/item/%E7%88%B1%E5%B0%94%E5%85%B0%E5%B2%9B/4464001" TargetMode="External"/><Relationship Id="rId9" Type="http://schemas.openxmlformats.org/officeDocument/2006/relationships/hyperlink" Target="https://baike.baidu.com/item/%E7%A4%BE%E4%BC%9A%E4%BF%9D%E9%9A%9C%E5%88%B6%E5%BA%A6/5099009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0"/>
          </p:nvPr>
        </p:nvSpPr>
        <p:spPr>
          <a:xfrm>
            <a:off x="759273" y="1505660"/>
            <a:ext cx="7526338" cy="4003675"/>
          </a:xfrm>
        </p:spPr>
        <p:txBody>
          <a:bodyPr/>
          <a:lstStyle/>
          <a:p>
            <a:r>
              <a:rPr lang="en-US" altLang="ko-KR" sz="3600" b="1" cap="small" dirty="0" err="1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>英国利兹大学食品科学与营养学院</a:t>
            </a:r>
            <a: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</a:br>
            <a:r>
              <a:rPr lang="en-US" altLang="ko-KR" sz="3600" b="1" cap="small" dirty="0" err="1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>与南京工业大学食品与轻工学院</a:t>
            </a:r>
            <a: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/>
            </a:r>
            <a:b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</a:br>
            <a: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>“</a:t>
            </a:r>
            <a: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3+1+1</a:t>
            </a:r>
            <a:r>
              <a:rPr lang="en-US" altLang="ko-KR" sz="3600" b="1" cap="small" dirty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>”</a:t>
            </a:r>
            <a:r>
              <a:rPr lang="en-US" altLang="ko-KR" sz="3600" b="1" cap="small" dirty="0" smtClean="0">
                <a:effectLst>
                  <a:outerShdw blurRad="38100" dist="38100" dir="2700000" algn="tl">
                    <a:srgbClr val="000000">
                      <a:alpha val="42352"/>
                    </a:srgbClr>
                  </a:outerShdw>
                </a:effectLst>
                <a:latin typeface="楷体" pitchFamily="49" charset="-122"/>
                <a:ea typeface="楷体" pitchFamily="49" charset="-122"/>
                <a:cs typeface="Times New Roman" pitchFamily="18" charset="0"/>
              </a:rPr>
              <a:t>国际交流项目宣讲会</a:t>
            </a:r>
          </a:p>
          <a:p>
            <a:endParaRPr lang="en-US" sz="3600" b="1" cap="small" dirty="0">
              <a:effectLst>
                <a:outerShdw blurRad="38100" dist="38100" dir="2700000" algn="tl">
                  <a:srgbClr val="000000">
                    <a:alpha val="42352"/>
                  </a:srgbClr>
                </a:outerShdw>
              </a:effectLst>
              <a:latin typeface="华文楷体" charset="0"/>
              <a:ea typeface="华文楷体" charset="0"/>
              <a:cs typeface="Arial" charset="0"/>
            </a:endParaRPr>
          </a:p>
          <a:p>
            <a:pPr algn="r"/>
            <a:endParaRPr lang="en-US" altLang="zh-CN" sz="1600" b="1" i="1" dirty="0" smtClean="0">
              <a:latin typeface="楷体" pitchFamily="49" charset="-122"/>
              <a:ea typeface="楷体" pitchFamily="49" charset="-122"/>
              <a:cs typeface="Arial" charset="0"/>
            </a:endParaRPr>
          </a:p>
          <a:p>
            <a:pPr algn="r"/>
            <a:endParaRPr lang="en-US" altLang="zh-CN" sz="1600" b="1" i="1" dirty="0">
              <a:latin typeface="楷体" pitchFamily="49" charset="-122"/>
              <a:ea typeface="楷体" pitchFamily="49" charset="-122"/>
              <a:cs typeface="Arial" charset="0"/>
            </a:endParaRPr>
          </a:p>
          <a:p>
            <a:pPr algn="r"/>
            <a:r>
              <a:rPr lang="zh-CN" altLang="en-US" sz="1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李</a:t>
            </a:r>
            <a:r>
              <a:rPr lang="zh-CN" altLang="en-US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壹</a:t>
            </a:r>
            <a:endParaRPr lang="en-US" altLang="zh-CN" sz="1800" b="1" i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r"/>
            <a:r>
              <a:rPr lang="en-US" altLang="zh-CN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liynj2012@njtech.edu.cn</a:t>
            </a:r>
            <a:endParaRPr lang="zh-CN" altLang="en-US" sz="18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r"/>
            <a:r>
              <a:rPr lang="zh-CN" altLang="en-US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与轻工学院</a:t>
            </a:r>
          </a:p>
          <a:p>
            <a:pPr algn="r"/>
            <a:r>
              <a:rPr lang="en-US" altLang="zh-CN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2018</a:t>
            </a:r>
            <a:r>
              <a:rPr lang="zh-CN" altLang="en-US" sz="1800" b="1" i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</a:t>
            </a:r>
            <a:r>
              <a:rPr lang="en-US" altLang="zh-CN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12</a:t>
            </a:r>
            <a:r>
              <a:rPr lang="zh-CN" altLang="en-US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</a:t>
            </a:r>
            <a:r>
              <a:rPr lang="en-US" altLang="zh-CN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14</a:t>
            </a:r>
            <a:r>
              <a:rPr lang="zh-CN" altLang="en-US" sz="1800" b="1" i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日</a:t>
            </a:r>
            <a:endParaRPr lang="zh-CN" altLang="en-US" sz="1800" b="1" i="1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algn="r"/>
            <a:endParaRPr lang="en-GB" sz="1600" dirty="0">
              <a:latin typeface="Times New Roman" pitchFamily="18" charset="0"/>
              <a:ea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15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306593" y="1135556"/>
            <a:ext cx="8579224" cy="5539557"/>
          </a:xfrm>
        </p:spPr>
        <p:txBody>
          <a:bodyPr/>
          <a:lstStyle/>
          <a:p>
            <a:pPr>
              <a:lnSpc>
                <a:spcPct val="180000"/>
              </a:lnSpc>
            </a:pP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Semester 1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Innovation and design principles for </a:t>
            </a: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	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的创新和设计原则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Processing				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加工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Semester </a:t>
            </a: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How ingredients interact in </a:t>
            </a: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foods		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成分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如何在食物中相互作用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</a:t>
            </a: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Research: Recent revelations and </a:t>
            </a: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disputes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研究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：现代启示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和争议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Semester </a:t>
            </a: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 and 2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Research project: Investigation &amp; </a:t>
            </a: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discovery	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研究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项目：调查和发现</a:t>
            </a:r>
          </a:p>
          <a:p>
            <a:pPr>
              <a:lnSpc>
                <a:spcPct val="180000"/>
              </a:lnSpc>
            </a:pP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Critical </a:t>
            </a:r>
            <a:r>
              <a:rPr lang="en-US" altLang="zh-CN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appraisal of the scientific </a:t>
            </a:r>
            <a:r>
              <a:rPr lang="en-US" altLang="zh-CN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literature		</a:t>
            </a:r>
            <a:r>
              <a:rPr lang="zh-CN" altLang="en-US" sz="18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对</a:t>
            </a:r>
            <a:r>
              <a:rPr lang="zh-CN" altLang="en-US" sz="18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科学文献的批判性评价</a:t>
            </a:r>
            <a:endParaRPr lang="ko-KR" altLang="en-US" sz="1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1800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 marL="0" indent="0">
              <a:buNone/>
            </a:pPr>
            <a:endParaRPr lang="zh-CN" altLang="en-US" dirty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4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167375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smtClean="0"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charset="0"/>
                <a:ea typeface="华文楷体" charset="0"/>
              </a:rPr>
              <a:t>课程设置</a:t>
            </a:r>
            <a:endParaRPr lang="ko-KR" altLang="en-US" sz="3600" b="1" strike="noStrike" cap="small" dirty="0" smtClean="0">
              <a:latin typeface="华文楷体" charset="0"/>
              <a:ea typeface="华文楷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17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Food Science</a:t>
            </a:r>
            <a:b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Nutrition</a:t>
            </a:r>
            <a:b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2000" b="1" dirty="0" smtClean="0">
                <a:latin typeface="Times New Roman" pitchFamily="18" charset="0"/>
                <a:cs typeface="Times New Roman" pitchFamily="18" charset="0"/>
              </a:rPr>
              <a:t>Food Science and </a:t>
            </a:r>
            <a:r>
              <a:rPr lang="en-US" altLang="zh-CN" sz="2000" b="1" dirty="0">
                <a:latin typeface="Times New Roman" pitchFamily="18" charset="0"/>
                <a:cs typeface="Times New Roman" pitchFamily="18" charset="0"/>
              </a:rPr>
              <a:t>Nutrition</a:t>
            </a:r>
            <a:endParaRPr lang="zh-CN" alt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199" y="1323191"/>
            <a:ext cx="8342555" cy="515076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Nutrition </a:t>
            </a:r>
            <a:r>
              <a:rPr lang="en-US" altLang="zh-CN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and </a:t>
            </a: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Health	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营养</a:t>
            </a:r>
            <a:r>
              <a:rPr lang="zh-CN" altLang="en-US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健康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</a:t>
            </a:r>
            <a:r>
              <a:rPr lang="en-US" altLang="zh-CN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Science: Research </a:t>
            </a: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Project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科学：研究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项目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Microbiological </a:t>
            </a:r>
            <a:r>
              <a:rPr lang="en-US" altLang="zh-CN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and Chemical Food </a:t>
            </a: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Safety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微生物</a:t>
            </a:r>
            <a:r>
              <a:rPr lang="zh-CN" altLang="en-US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和化学食品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安全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Analysis</a:t>
            </a:r>
            <a:r>
              <a:rPr lang="en-US" altLang="zh-CN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	</a:t>
            </a: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	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食品分析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Functional Foods	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功能型食品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Processing		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食品加工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</a:t>
            </a:r>
            <a:r>
              <a:rPr lang="en-US" altLang="zh-CN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Processing and Nutritional </a:t>
            </a: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Quality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加工和营养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质量</a:t>
            </a:r>
            <a:endParaRPr lang="en-US" altLang="zh-CN" sz="19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Food Chemistry				</a:t>
            </a:r>
            <a:r>
              <a:rPr lang="zh-CN" altLang="en-US" sz="19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食品</a:t>
            </a:r>
            <a:r>
              <a:rPr lang="zh-CN" altLang="en-US" sz="19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化学</a:t>
            </a:r>
          </a:p>
          <a:p>
            <a:endParaRPr lang="zh-CN" alt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4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258183" y="1600200"/>
            <a:ext cx="8606117" cy="4873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大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四（第一年）学费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22000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镑；硕士（第二年）学费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22000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镑。（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2018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年）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利兹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大学给与优惠：大四（第一年）学费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16500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镑，即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25%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折扣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；硕士（第二年）学费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20000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镑，即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2200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镑折扣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学费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16500+19800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*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9=326700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圆；生活费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700*24*9=151200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圆；总计：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477900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圆。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南京工业大学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给与留学助学金。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勤工俭学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：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7-8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镑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/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时。</a:t>
            </a:r>
          </a:p>
          <a:p>
            <a:endParaRPr lang="zh-CN" altLang="en-US" dirty="0"/>
          </a:p>
        </p:txBody>
      </p:sp>
      <p:sp>
        <p:nvSpPr>
          <p:cNvPr id="4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145859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smtClean="0"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charset="0"/>
                <a:ea typeface="华文楷体" charset="0"/>
              </a:rPr>
              <a:t>费用及优惠</a:t>
            </a:r>
            <a:endParaRPr lang="ko-KR" altLang="en-US" sz="3600" b="1" strike="noStrike" cap="small" dirty="0" smtClean="0">
              <a:latin typeface="华文楷体" charset="0"/>
              <a:ea typeface="华文楷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39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10282" cy="4873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英国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相对安全，教学、科研水平高，学制短。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利兹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生活成本低，利兹食品专业全英排名第一。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双方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学校都给与优惠政策，基本只花费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1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年成本，接受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年高水平教育。学习、生活、语言、人际、自信等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方面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有很大提高。为以后的申请打下更加坚实基础。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申请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简单，省去很多中间环节，如中介等。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硕士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申请选择性大。</a:t>
            </a:r>
          </a:p>
          <a:p>
            <a:endParaRPr lang="zh-CN" altLang="en-US" dirty="0"/>
          </a:p>
        </p:txBody>
      </p:sp>
      <p:sp>
        <p:nvSpPr>
          <p:cNvPr id="4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178133"/>
            <a:ext cx="7468235" cy="11436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smtClean="0"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charset="0"/>
                <a:ea typeface="华文楷体" charset="0"/>
              </a:rPr>
              <a:t>项目优势</a:t>
            </a:r>
            <a:endParaRPr lang="ko-KR" altLang="en-US" sz="3600" b="1" strike="noStrike" cap="small" dirty="0" smtClean="0">
              <a:latin typeface="华文楷体" charset="0"/>
              <a:ea typeface="华文楷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76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78719" y="3009452"/>
            <a:ext cx="7467600" cy="949362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ko-KR" sz="6600" b="1" dirty="0" smtClean="0">
                <a:solidFill>
                  <a:srgbClr val="0611F2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谢  </a:t>
            </a:r>
            <a:r>
              <a:rPr lang="en-US" altLang="ko-KR" sz="6600" b="1" dirty="0" err="1" smtClean="0">
                <a:solidFill>
                  <a:srgbClr val="0611F2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rPr>
              <a:t>谢</a:t>
            </a:r>
            <a:endParaRPr lang="ko-KR" altLang="en-US" sz="6600" b="1" dirty="0">
              <a:solidFill>
                <a:srgbClr val="0611F2"/>
              </a:solidFill>
              <a:latin typeface="华文楷体" pitchFamily="2" charset="-122"/>
              <a:ea typeface="宋体" charset="0"/>
            </a:endParaRPr>
          </a:p>
          <a:p>
            <a:pPr marL="0" indent="0" algn="ctr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348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393748"/>
            <a:ext cx="8245736" cy="4873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英国是由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hlinkClick r:id="rId2"/>
              </a:rPr>
              <a:t>英格兰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、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hlinkClick r:id="rId3"/>
              </a:rPr>
              <a:t>威尔士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和苏格兰以及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hlinkClick r:id="rId4"/>
              </a:rPr>
              <a:t>爱尔兰岛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东北部的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hlinkClick r:id="rId5"/>
              </a:rPr>
              <a:t>北爱尔兰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以及一系列附属岛屿共同组成的一个西欧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  <a:hlinkClick r:id="rId6"/>
              </a:rPr>
              <a:t>岛国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en-US" altLang="zh-CN" sz="2000" b="1" dirty="0" smtClean="0"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总人口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超过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6500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万，面积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24.41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万平方公里。</a:t>
            </a:r>
          </a:p>
          <a:p>
            <a:pPr>
              <a:lnSpc>
                <a:spcPct val="200000"/>
              </a:lnSpc>
            </a:pP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一个高度发达的</a:t>
            </a: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  <a:hlinkClick r:id="rId7"/>
              </a:rPr>
              <a:t>资本主义</a:t>
            </a: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国家，</a:t>
            </a: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  <a:hlinkClick r:id="rId8"/>
              </a:rPr>
              <a:t>欧洲四大经济体</a:t>
            </a: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之一，其国民拥有较高的生活水平和良好的</a:t>
            </a:r>
            <a:r>
              <a:rPr lang="en-US" altLang="ko-KR" sz="2000" b="1" dirty="0" err="1">
                <a:latin typeface="Times New Roman" pitchFamily="18" charset="0"/>
                <a:ea typeface="楷体" pitchFamily="49" charset="-122"/>
                <a:cs typeface="Times New Roman" pitchFamily="18" charset="0"/>
                <a:hlinkClick r:id="rId9"/>
              </a:rPr>
              <a:t>社会保障制度</a:t>
            </a:r>
            <a:r>
              <a:rPr lang="en-US" altLang="ko-KR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ko-KR" altLang="en-US" sz="2000" b="1" dirty="0">
              <a:latin typeface="Times New Roman" pitchFamily="18" charset="0"/>
              <a:ea typeface="楷体" charset="0"/>
              <a:cs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4" name="标题 1"/>
          <p:cNvSpPr txBox="1">
            <a:spLocks noGrp="1"/>
          </p:cNvSpPr>
          <p:nvPr>
            <p:ph type="title"/>
          </p:nvPr>
        </p:nvSpPr>
        <p:spPr>
          <a:xfrm>
            <a:off x="457200" y="634700"/>
            <a:ext cx="7467600" cy="686433"/>
          </a:xfrm>
          <a:prstGeom prst="rect">
            <a:avLst/>
          </a:prstGeom>
        </p:spPr>
        <p:txBody>
          <a:bodyPr vert="horz" wrap="square" lIns="91440" tIns="45720" rIns="91440" bIns="45720" numCol="1" anchor="b">
            <a:normAutofit/>
          </a:bodyPr>
          <a:lstStyle/>
          <a:p>
            <a:pPr marL="0" indent="0" algn="l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华文楷体" charset="0"/>
                <a:ea typeface="华文楷体" charset="0"/>
              </a:rPr>
              <a:t>英国</a:t>
            </a:r>
            <a:endParaRPr lang="ko-KR" altLang="en-US" sz="3600" b="1" strike="noStrike" cap="small" dirty="0" smtClean="0">
              <a:latin typeface="华文楷体" charset="0"/>
              <a:ea typeface="华文楷体" charset="0"/>
            </a:endParaRPr>
          </a:p>
        </p:txBody>
      </p:sp>
      <p:pic>
        <p:nvPicPr>
          <p:cNvPr id="5" name="图片 4" descr="C:/Users/Yi Li/AppData/Roaming/JisuOffice/ETemp/760_6007200/fImage3065731948467.jpe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464" y="4746564"/>
            <a:ext cx="2487121" cy="1656183"/>
          </a:xfrm>
          <a:prstGeom prst="rect">
            <a:avLst/>
          </a:prstGeom>
          <a:noFill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352" y="4746564"/>
            <a:ext cx="2482336" cy="1656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09970" y="6509603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London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4578" y="6509603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Edinburgh</a:t>
            </a: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726" y="1962010"/>
            <a:ext cx="1867532" cy="1784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85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19211"/>
            <a:ext cx="7467600" cy="1143000"/>
          </a:xfrm>
        </p:spPr>
        <p:txBody>
          <a:bodyPr/>
          <a:lstStyle/>
          <a:p>
            <a:r>
              <a:rPr lang="zh-CN" altLang="en-US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英国留学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116645" cy="4873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教育质量高，学历为世界认可。名校牛津、剑桥。</a:t>
            </a:r>
          </a:p>
          <a:p>
            <a:pPr>
              <a:lnSpc>
                <a:spcPct val="200000"/>
              </a:lnSpc>
            </a:pPr>
            <a:r>
              <a:rPr lang="en-US" altLang="ko-KR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学制短，授课式硕士学位课程</a:t>
            </a:r>
            <a:r>
              <a:rPr lang="en-US" altLang="ko-KR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只需1年</a:t>
            </a:r>
            <a:r>
              <a:rPr lang="en-US" altLang="ko-KR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，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其他国家一般需要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2-3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年。</a:t>
            </a:r>
            <a:r>
              <a:rPr lang="en-US" altLang="ko-KR" sz="2000" b="1" dirty="0" err="1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留学费用总投入相对便宜</a:t>
            </a:r>
            <a:r>
              <a:rPr lang="en-US" altLang="ko-KR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。</a:t>
            </a:r>
            <a:endParaRPr lang="ko-KR" altLang="en-US" sz="2000" b="1" dirty="0">
              <a:latin typeface="Times New Roman" pitchFamily="18" charset="0"/>
              <a:ea typeface="宋体" charset="0"/>
              <a:cs typeface="Times New Roman" pitchFamily="18" charset="0"/>
            </a:endParaRPr>
          </a:p>
          <a:p>
            <a:endParaRPr lang="zh-CN" altLang="en-US" dirty="0"/>
          </a:p>
        </p:txBody>
      </p:sp>
      <p:pic>
        <p:nvPicPr>
          <p:cNvPr id="4" name="图片 3" descr="C:/Users/Yi Li/AppData/Roaming/JisuOffice/ETemp/760_6007200/fImage20417819341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89" y="3930228"/>
            <a:ext cx="3578992" cy="2376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64359" y="6354423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ea typeface="+mj-ea"/>
                <a:cs typeface="Times New Roman" pitchFamily="18" charset="0"/>
              </a:rPr>
              <a:t>University </a:t>
            </a:r>
            <a:r>
              <a:rPr lang="en-US" altLang="zh-CN" b="1" dirty="0">
                <a:latin typeface="Times New Roman" pitchFamily="18" charset="0"/>
                <a:ea typeface="+mj-ea"/>
                <a:cs typeface="Times New Roman" pitchFamily="18" charset="0"/>
              </a:rPr>
              <a:t>of </a:t>
            </a:r>
            <a:r>
              <a:rPr lang="en-US" altLang="zh-CN" b="1" dirty="0" smtClean="0">
                <a:latin typeface="Times New Roman" pitchFamily="18" charset="0"/>
                <a:ea typeface="+mj-ea"/>
                <a:cs typeface="Times New Roman" pitchFamily="18" charset="0"/>
              </a:rPr>
              <a:t>Cambridge</a:t>
            </a:r>
            <a:endParaRPr lang="zh-CN" altLang="en-US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223" y="3930228"/>
            <a:ext cx="3623823" cy="23894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39939" y="6357551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ea typeface="+mj-ea"/>
                <a:cs typeface="Times New Roman" pitchFamily="18" charset="0"/>
              </a:rPr>
              <a:t>University </a:t>
            </a:r>
            <a:r>
              <a:rPr lang="en-US" altLang="zh-CN" b="1" dirty="0">
                <a:latin typeface="Times New Roman" pitchFamily="18" charset="0"/>
                <a:ea typeface="+mj-ea"/>
                <a:cs typeface="Times New Roman" pitchFamily="18" charset="0"/>
              </a:rPr>
              <a:t>of </a:t>
            </a:r>
            <a:r>
              <a:rPr lang="en-US" altLang="zh-CN" b="1" dirty="0" smtClean="0">
                <a:latin typeface="Times New Roman" pitchFamily="18" charset="0"/>
                <a:ea typeface="+mj-ea"/>
                <a:cs typeface="Times New Roman" pitchFamily="18" charset="0"/>
              </a:rPr>
              <a:t>Oxford</a:t>
            </a:r>
            <a:endParaRPr lang="zh-CN" altLang="en-US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34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12180"/>
            <a:ext cx="74676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英国利兹</a:t>
            </a:r>
            <a:endParaRPr lang="zh-CN" altLang="en-US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20480" y="1556792"/>
            <a:ext cx="4823520" cy="5040560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英国第三大城市，人口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770000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英国第二大商业中心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位于英国中部，距伦敦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2.5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小时火车车程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便利的航空、铁路交通枢纽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英国第二商业法律中心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大型购物、文化、体育中心</a:t>
            </a:r>
            <a:endParaRPr lang="zh-CN" altLang="en-US" sz="2000" b="1" dirty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4057650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819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415671" y="653891"/>
            <a:ext cx="7468235" cy="568937"/>
          </a:xfrm>
          <a:prstGeom prst="rect">
            <a:avLst/>
          </a:prstGeom>
        </p:spPr>
        <p:txBody>
          <a:bodyPr vert="horz" wrap="square" lIns="91440" tIns="45720" rIns="91440" bIns="45720" anchor="b">
            <a:noAutofit/>
          </a:bodyPr>
          <a:lstStyle/>
          <a:p>
            <a:pPr marL="0" indent="0" algn="l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err="1" smtClean="0">
                <a:solidFill>
                  <a:srgbClr val="80007F"/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华文楷体" charset="0"/>
                <a:ea typeface="华文楷体" charset="0"/>
              </a:rPr>
              <a:t>利兹大学</a:t>
            </a:r>
            <a:endParaRPr lang="ko-KR" altLang="en-US" sz="3600" b="0" strike="noStrike" cap="small" dirty="0" smtClean="0">
              <a:solidFill>
                <a:srgbClr val="80007F"/>
              </a:solidFill>
              <a:latin typeface="华文楷体" charset="0"/>
              <a:ea typeface="华文楷体" charset="0"/>
            </a:endParaRPr>
          </a:p>
        </p:txBody>
      </p:sp>
      <p:pic>
        <p:nvPicPr>
          <p:cNvPr id="5" name="图片 4" descr="C:/Users/Yi Li/AppData/Roaming/JisuOffice/ETemp/760_6007200/fImage9927198633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21572"/>
            <a:ext cx="1583253" cy="1590508"/>
          </a:xfrm>
          <a:prstGeom prst="rect">
            <a:avLst/>
          </a:prstGeom>
          <a:noFill/>
        </p:spPr>
      </p:pic>
      <p:pic>
        <p:nvPicPr>
          <p:cNvPr id="7" name="图片 6" descr="C:/Users/Yi Li/AppData/Roaming/JisuOffice/ETemp/760_6007200/fImage4826822029169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222" y="1169443"/>
            <a:ext cx="897890" cy="1294765"/>
          </a:xfrm>
          <a:prstGeom prst="rect">
            <a:avLst/>
          </a:prstGeom>
          <a:noFill/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144016" y="1927373"/>
            <a:ext cx="5580112" cy="4525963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1904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年建立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世界百强高校，英国前十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英国第二大大学（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32000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名学生，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6000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名研究生，其中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5000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名海外学生）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7500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名员工，来自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99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个国家和地区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560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个本科生课程，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300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个研究生课程</a:t>
            </a:r>
            <a:endParaRPr lang="zh-CN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61729"/>
            <a:ext cx="33528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97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 txBox="1">
            <a:spLocks noGrp="1"/>
          </p:cNvSpPr>
          <p:nvPr>
            <p:ph type="title"/>
          </p:nvPr>
        </p:nvSpPr>
        <p:spPr>
          <a:xfrm>
            <a:off x="381894" y="188891"/>
            <a:ext cx="7468235" cy="1143635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l" defTabSz="914400" fontAlgn="auto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small" dirty="0" err="1" smtClean="0">
                <a:solidFill>
                  <a:schemeClr val="accent1">
                    <a:lumMod val="75000"/>
                    <a:lumOff val="0"/>
                  </a:schemeClr>
                </a:solidFill>
                <a:effectLst>
                  <a:outerShdw blurRad="38100" dist="38100" dir="2700000" algn="tl">
                    <a:srgbClr val="000000">
                      <a:alpha val="42745"/>
                    </a:srgbClr>
                  </a:outerShdw>
                </a:effectLst>
                <a:latin typeface="华文楷体" charset="0"/>
                <a:ea typeface="华文楷体" charset="0"/>
              </a:rPr>
              <a:t>食品科学与营养学院</a:t>
            </a:r>
            <a:endParaRPr lang="ko-KR" altLang="en-US" sz="3600" b="0" strike="noStrike" cap="small" dirty="0" smtClean="0">
              <a:latin typeface="华文楷体" charset="0"/>
              <a:ea typeface="华文楷体" charset="0"/>
            </a:endParaRPr>
          </a:p>
        </p:txBody>
      </p:sp>
      <p:sp>
        <p:nvSpPr>
          <p:cNvPr id="4" name="AutoShape 2" descr="https://wx.qq.com/cgi-bin/mmwebwx-bin/webwxgetmsgimg?&amp;MsgID=3039075359974589306&amp;skey=%40crypt_9e903c3d_a3c999b56ddce37397ca12162abbfb9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AutoShape 4" descr="https://wx.qq.com/cgi-bin/mmwebwx-bin/webwxgetmsgimg?&amp;MsgID=3039075359974589306&amp;skey=%40crypt_9e903c3d_a3c999b56ddce37397ca12162abbfb9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AutoShape 7" descr="https://wx.qq.com/cgi-bin/mmwebwx-bin/webwxgetmsgimg?&amp;MsgID=8673476048502886958&amp;skey=%40crypt_9e903c3d_a3c999b56ddce37397ca12162abbfb91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idx="1"/>
          </p:nvPr>
        </p:nvSpPr>
        <p:spPr>
          <a:xfrm>
            <a:off x="457200" y="1223670"/>
            <a:ext cx="8229600" cy="3606514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食品科学专业，英国排名第一（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Times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），世界排名第三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学生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100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％在毕业后的六个月内就业或继续深造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总体满意度达到了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99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％（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NSS 2018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）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约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50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名员工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许多访问研究员、博士后和交换生</a:t>
            </a:r>
            <a:endParaRPr lang="zh-CN" altLang="en-US" sz="2000" b="1" dirty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  <p:pic>
        <p:nvPicPr>
          <p:cNvPr id="11" name="Picture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6455" y="4941168"/>
            <a:ext cx="2123897" cy="1415931"/>
          </a:xfrm>
          <a:prstGeom prst="rect">
            <a:avLst/>
          </a:prstGeom>
        </p:spPr>
      </p:pic>
      <p:pic>
        <p:nvPicPr>
          <p:cNvPr id="12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445" y="4941168"/>
            <a:ext cx="2124818" cy="1416545"/>
          </a:xfrm>
          <a:prstGeom prst="rect">
            <a:avLst/>
          </a:prstGeom>
        </p:spPr>
      </p:pic>
      <p:pic>
        <p:nvPicPr>
          <p:cNvPr id="13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3312" y="4941168"/>
            <a:ext cx="2123497" cy="141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10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897060" y="4036474"/>
            <a:ext cx="1354098" cy="1080120"/>
          </a:xfrm>
          <a:prstGeom prst="rect">
            <a:avLst/>
          </a:prstGeom>
        </p:spPr>
      </p:pic>
      <p:pic>
        <p:nvPicPr>
          <p:cNvPr id="5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880475" y="1055608"/>
            <a:ext cx="1387269" cy="1257542"/>
          </a:xfrm>
          <a:prstGeom prst="rect">
            <a:avLst/>
          </a:prstGeom>
        </p:spPr>
      </p:pic>
      <p:pic>
        <p:nvPicPr>
          <p:cNvPr id="6" name="Picture 11"/>
          <p:cNvPicPr/>
          <p:nvPr/>
        </p:nvPicPr>
        <p:blipFill>
          <a:blip r:embed="rId4"/>
          <a:stretch>
            <a:fillRect/>
          </a:stretch>
        </p:blipFill>
        <p:spPr>
          <a:xfrm>
            <a:off x="962170" y="5451820"/>
            <a:ext cx="1223878" cy="1152128"/>
          </a:xfrm>
          <a:prstGeom prst="rect">
            <a:avLst/>
          </a:prstGeom>
        </p:spPr>
      </p:pic>
      <p:pic>
        <p:nvPicPr>
          <p:cNvPr id="7" name="Picture 17"/>
          <p:cNvPicPr/>
          <p:nvPr/>
        </p:nvPicPr>
        <p:blipFill>
          <a:blip r:embed="rId5"/>
          <a:stretch>
            <a:fillRect/>
          </a:stretch>
        </p:blipFill>
        <p:spPr>
          <a:xfrm>
            <a:off x="924070" y="2501062"/>
            <a:ext cx="1300078" cy="1224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479" y="2293733"/>
            <a:ext cx="1600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Prof </a:t>
            </a:r>
            <a:r>
              <a:rPr lang="en-US" altLang="zh-CN" sz="1200" b="1" dirty="0" err="1" smtClean="0">
                <a:latin typeface="Times New Roman" pitchFamily="18" charset="0"/>
                <a:cs typeface="Times New Roman" pitchFamily="18" charset="0"/>
              </a:rPr>
              <a:t>Dr</a:t>
            </a: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Alan Mackie </a:t>
            </a:r>
            <a:endParaRPr lang="zh-CN" alt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6018" y="3748221"/>
            <a:ext cx="1639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b="1" dirty="0" smtClean="0">
                <a:latin typeface="Times New Roman" pitchFamily="18" charset="0"/>
                <a:cs typeface="Times New Roman" pitchFamily="18" charset="0"/>
              </a:rPr>
              <a:t>Prof Dr </a:t>
            </a:r>
            <a:r>
              <a:rPr lang="en-GB" altLang="zh-CN" sz="1200" b="1" dirty="0">
                <a:latin typeface="Times New Roman" pitchFamily="18" charset="0"/>
                <a:cs typeface="Times New Roman" pitchFamily="18" charset="0"/>
              </a:rPr>
              <a:t>Mike Morgan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6990" y="2678312"/>
            <a:ext cx="64570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immunoassays, for the study of low molecular weight components and contaminants of plant-based foods in food and human tissues</a:t>
            </a:r>
          </a:p>
          <a:p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研究</a:t>
            </a:r>
            <a:r>
              <a:rPr lang="zh-CN" altLang="en-US" sz="1600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食品和人体组织中植物性食品的低分子量组分和</a:t>
            </a:r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污染物的免疫分析方法</a:t>
            </a:r>
            <a:endParaRPr lang="zh-CN" altLang="en-US" sz="1600" b="1" dirty="0">
              <a:latin typeface="华文楷体" pitchFamily="2" charset="-122"/>
              <a:ea typeface="华文楷体" pitchFamily="2" charset="-122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86991" y="5817509"/>
            <a:ext cx="60471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Explore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statistical models useful for  predicting emergent states in metabolic </a:t>
            </a:r>
            <a:r>
              <a:rPr lang="en-US" altLang="zh-CN" sz="1600" dirty="0" smtClean="0">
                <a:latin typeface="Times New Roman" pitchFamily="18" charset="0"/>
                <a:cs typeface="Times New Roman" pitchFamily="18" charset="0"/>
              </a:rPr>
              <a:t>systems</a:t>
            </a:r>
          </a:p>
          <a:p>
            <a:r>
              <a:rPr lang="zh-CN" altLang="en-US" sz="1600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探索有助于预测代谢系统中紧急状态的统计模型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5015" y="6588494"/>
            <a:ext cx="1241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b="1" dirty="0">
                <a:latin typeface="Times New Roman" pitchFamily="18" charset="0"/>
                <a:cs typeface="Times New Roman" pitchFamily="18" charset="0"/>
              </a:rPr>
              <a:t>Dr James Smith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7784" y="138647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altLang="zh-CN" sz="1600" i="1" dirty="0">
                <a:latin typeface="Times New Roman" pitchFamily="18" charset="0"/>
                <a:cs typeface="Times New Roman" pitchFamily="18" charset="0"/>
              </a:rPr>
              <a:t>tailoring of food structures for improved health benefits</a:t>
            </a:r>
            <a:endParaRPr lang="en-US" altLang="zh-CN" sz="1600" i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 lvl="0"/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调整</a:t>
            </a:r>
            <a:r>
              <a:rPr lang="zh-CN" altLang="en-US" sz="1600" b="1" dirty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食物结构以改善健康</a:t>
            </a:r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  <a:cs typeface="Times New Roman" pitchFamily="18" charset="0"/>
              </a:rPr>
              <a:t>益处</a:t>
            </a:r>
            <a:endParaRPr lang="zh-CN" altLang="en-US" sz="1600" b="1" dirty="0">
              <a:latin typeface="华文楷体" pitchFamily="2" charset="-122"/>
              <a:ea typeface="华文楷体" pitchFamily="2" charset="-122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4755" y="5156374"/>
            <a:ext cx="1838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1200" b="1" dirty="0" smtClean="0">
                <a:latin typeface="Times New Roman" pitchFamily="18" charset="0"/>
                <a:cs typeface="Times New Roman" pitchFamily="18" charset="0"/>
              </a:rPr>
              <a:t>A/Prof Dr </a:t>
            </a:r>
            <a:r>
              <a:rPr lang="en-GB" altLang="zh-CN" sz="1200" b="1" dirty="0">
                <a:latin typeface="Times New Roman" pitchFamily="18" charset="0"/>
                <a:cs typeface="Times New Roman" pitchFamily="18" charset="0"/>
              </a:rPr>
              <a:t>Yun </a:t>
            </a:r>
            <a:r>
              <a:rPr lang="en-GB" altLang="zh-CN" sz="1200" b="1" dirty="0" err="1">
                <a:latin typeface="Times New Roman" pitchFamily="18" charset="0"/>
                <a:cs typeface="Times New Roman" pitchFamily="18" charset="0"/>
              </a:rPr>
              <a:t>Yun</a:t>
            </a:r>
            <a:r>
              <a:rPr lang="en-GB" altLang="zh-CN" sz="1200" b="1" dirty="0">
                <a:latin typeface="Times New Roman" pitchFamily="18" charset="0"/>
                <a:cs typeface="Times New Roman" pitchFamily="18" charset="0"/>
              </a:rPr>
              <a:t> Gong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9362" y="4099745"/>
            <a:ext cx="64746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Exposure </a:t>
            </a:r>
            <a:r>
              <a:rPr lang="en-US" altLang="zh-CN" sz="1600" i="1" dirty="0">
                <a:latin typeface="Times New Roman" pitchFamily="18" charset="0"/>
                <a:cs typeface="Times New Roman" pitchFamily="18" charset="0"/>
              </a:rPr>
              <a:t>biomarkers to assess dietary exposure to food born natural </a:t>
            </a:r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toxins</a:t>
            </a:r>
          </a:p>
          <a:p>
            <a:r>
              <a:rPr lang="zh-CN" altLang="en-US" sz="1600" b="1" dirty="0">
                <a:latin typeface="华文楷体" pitchFamily="2" charset="-122"/>
                <a:ea typeface="华文楷体" pitchFamily="2" charset="-122"/>
              </a:rPr>
              <a:t>暴露生物标志物，以评估膳食中天然毒素的摄入量</a:t>
            </a:r>
          </a:p>
          <a:p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Epidemiology </a:t>
            </a:r>
            <a:r>
              <a:rPr lang="en-US" altLang="zh-CN" sz="1600" i="1" dirty="0">
                <a:latin typeface="Times New Roman" pitchFamily="18" charset="0"/>
                <a:cs typeface="Times New Roman" pitchFamily="18" charset="0"/>
              </a:rPr>
              <a:t>studies to investigate the impact of exposure to </a:t>
            </a:r>
            <a:r>
              <a:rPr lang="en-US" altLang="zh-CN" sz="1600" i="1" dirty="0" err="1">
                <a:latin typeface="Times New Roman" pitchFamily="18" charset="0"/>
                <a:cs typeface="Times New Roman" pitchFamily="18" charset="0"/>
              </a:rPr>
              <a:t>mycotoxins</a:t>
            </a:r>
            <a:r>
              <a:rPr lang="en-US" altLang="zh-CN" sz="1600" i="1" dirty="0">
                <a:latin typeface="Times New Roman" pitchFamily="18" charset="0"/>
                <a:cs typeface="Times New Roman" pitchFamily="18" charset="0"/>
              </a:rPr>
              <a:t> on human health, in high risk regions (e.g. sub-Sahara Africa) </a:t>
            </a:r>
            <a:endParaRPr lang="en-US" altLang="zh-CN" sz="16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</a:rPr>
              <a:t>流行病学</a:t>
            </a:r>
            <a:r>
              <a:rPr lang="zh-CN" altLang="en-US" sz="1600" b="1" dirty="0">
                <a:latin typeface="华文楷体" pitchFamily="2" charset="-122"/>
                <a:ea typeface="华文楷体" pitchFamily="2" charset="-122"/>
              </a:rPr>
              <a:t>研究调查高风险地区（例如撒哈拉以南非洲地区）霉菌毒素接触对人类健康的</a:t>
            </a:r>
            <a:r>
              <a:rPr lang="zh-CN" altLang="en-US" sz="1600" b="1" dirty="0" smtClean="0">
                <a:latin typeface="华文楷体" pitchFamily="2" charset="-122"/>
                <a:ea typeface="华文楷体" pitchFamily="2" charset="-122"/>
              </a:rPr>
              <a:t>影响</a:t>
            </a:r>
            <a:endParaRPr lang="zh-CN" altLang="en-US" sz="1600" b="1" dirty="0">
              <a:latin typeface="华文楷体" pitchFamily="2" charset="-122"/>
              <a:ea typeface="华文楷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218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46084"/>
            <a:ext cx="8229600" cy="641652"/>
          </a:xfrm>
        </p:spPr>
        <p:txBody>
          <a:bodyPr>
            <a:normAutofit/>
          </a:bodyPr>
          <a:lstStyle/>
          <a:p>
            <a:pPr algn="l"/>
            <a:r>
              <a:rPr lang="en-US" altLang="zh-CN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3+1+1</a:t>
            </a:r>
            <a:r>
              <a:rPr lang="zh-CN" altLang="en-US" sz="3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国际交流项目</a:t>
            </a:r>
            <a:endParaRPr lang="zh-CN" altLang="en-US" sz="3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" pitchFamily="49" charset="-122"/>
              <a:cs typeface="Times New Roman" pitchFamily="18" charset="0"/>
            </a:endParaRPr>
          </a:p>
        </p:txBody>
      </p:sp>
      <p:sp>
        <p:nvSpPr>
          <p:cNvPr id="5" name="内容占位符 7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3" cy="4739680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学生在南京工业大学食品学院完成前三年学业</a:t>
            </a: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第四年在利兹大学学习，获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南京工业大学学士学位</a:t>
            </a: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第五年在利兹大学学习（研究生课程，学制一年），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获利兹大学硕士学位</a:t>
            </a: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申请名额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10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人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/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年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第四年学费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25%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折扣，第五年学费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2200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镑折扣。</a:t>
            </a:r>
            <a:endParaRPr lang="en-US" altLang="zh-CN" sz="2000" b="1" dirty="0" smtClean="0">
              <a:solidFill>
                <a:srgbClr val="FF0000"/>
              </a:solidFill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pPr>
              <a:lnSpc>
                <a:spcPts val="3000"/>
              </a:lnSpc>
            </a:pP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协议于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2018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年</a:t>
            </a:r>
            <a:r>
              <a:rPr lang="en-US" altLang="zh-CN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8</a:t>
            </a:r>
            <a:r>
              <a:rPr lang="zh-CN" altLang="en-US" sz="2000" b="1" dirty="0" smtClean="0"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月签署</a:t>
            </a:r>
            <a:endParaRPr lang="en-US" altLang="zh-CN" sz="2000" b="1" dirty="0" smtClean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  <a:p>
            <a:endParaRPr lang="zh-CN" altLang="en-US" sz="2400" b="1" dirty="0"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354" y="548680"/>
            <a:ext cx="4029075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460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91948" cy="4873752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雅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思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6.0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6.5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），单项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5.5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/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托福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87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（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92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 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Listening and reading: 20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Writing: 21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Speaking: 22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南京工业大学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生工学科群</a:t>
            </a:r>
            <a:r>
              <a:rPr lang="zh-CN" altLang="en-US" sz="2000" b="1" dirty="0" smtClean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选拔</a:t>
            </a:r>
            <a:r>
              <a:rPr lang="zh-CN" altLang="en-US" sz="2000" b="1" dirty="0">
                <a:solidFill>
                  <a:srgbClr val="FF0000"/>
                </a:solidFill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条件</a:t>
            </a:r>
          </a:p>
          <a:p>
            <a:pPr>
              <a:lnSpc>
                <a:spcPct val="200000"/>
              </a:lnSpc>
            </a:pP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三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年级下（春季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），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4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日，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申请；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5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30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日，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offer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；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6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签证；</a:t>
            </a:r>
            <a:r>
              <a:rPr lang="en-US" altLang="zh-CN" sz="2000" b="1" dirty="0" smtClean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9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  <a:cs typeface="Times New Roman" pitchFamily="18" charset="0"/>
              </a:rPr>
              <a:t>月入学</a:t>
            </a:r>
          </a:p>
          <a:p>
            <a:endParaRPr lang="zh-CN" altLang="en-US" dirty="0"/>
          </a:p>
        </p:txBody>
      </p:sp>
      <p:sp>
        <p:nvSpPr>
          <p:cNvPr id="4" name="文本占位符 1"/>
          <p:cNvSpPr txBox="1">
            <a:spLocks noGrp="1"/>
          </p:cNvSpPr>
          <p:nvPr>
            <p:ph type="title"/>
          </p:nvPr>
        </p:nvSpPr>
        <p:spPr>
          <a:xfrm>
            <a:off x="457200" y="113585"/>
            <a:ext cx="7467600" cy="1143000"/>
          </a:xfrm>
          <a:prstGeom prst="rect">
            <a:avLst/>
          </a:prstGeom>
        </p:spPr>
        <p:txBody>
          <a:bodyPr vert="horz" wrap="square" lIns="91440" tIns="45720" rIns="91440" bIns="45720" anchor="b">
            <a:normAutofit/>
          </a:bodyPr>
          <a:lstStyle/>
          <a:p>
            <a:pPr marL="0" indent="0" algn="ctr" defTabSz="914400" fontAlgn="auto" latinLnBrk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</a:pPr>
            <a:r>
              <a:rPr lang="en-US" altLang="ko-KR" sz="3600" b="1" strike="noStrike" cap="none" dirty="0" smtClean="0"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华文楷体" charset="0"/>
                <a:ea typeface="华文楷体" charset="0"/>
              </a:rPr>
              <a:t>申请要求</a:t>
            </a:r>
            <a:endParaRPr lang="ko-KR" altLang="en-US" sz="3600" b="0" strike="noStrike" cap="small" dirty="0" smtClean="0">
              <a:latin typeface="华文楷体" charset="0"/>
              <a:ea typeface="华文楷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7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1417</TotalTime>
  <Words>689</Words>
  <Application>Microsoft Office PowerPoint</Application>
  <PresentationFormat>全屏显示(4:3)</PresentationFormat>
  <Paragraphs>95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Office Theme</vt:lpstr>
      <vt:lpstr>PowerPoint 演示文稿</vt:lpstr>
      <vt:lpstr>英国</vt:lpstr>
      <vt:lpstr>英国留学</vt:lpstr>
      <vt:lpstr>英国利兹</vt:lpstr>
      <vt:lpstr>利兹大学</vt:lpstr>
      <vt:lpstr>食品科学与营养学院</vt:lpstr>
      <vt:lpstr>PowerPoint 演示文稿</vt:lpstr>
      <vt:lpstr>3+1+1国际交流项目</vt:lpstr>
      <vt:lpstr>申请要求</vt:lpstr>
      <vt:lpstr>课程设置</vt:lpstr>
      <vt:lpstr>Food Science Nutrition Food Science and Nutrition</vt:lpstr>
      <vt:lpstr>费用及优惠</vt:lpstr>
      <vt:lpstr>项目优势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Smith</dc:creator>
  <cp:lastModifiedBy>Yi Li</cp:lastModifiedBy>
  <cp:revision>96</cp:revision>
  <dcterms:created xsi:type="dcterms:W3CDTF">2016-04-21T11:06:06Z</dcterms:created>
  <dcterms:modified xsi:type="dcterms:W3CDTF">2018-12-26T06:40:35Z</dcterms:modified>
</cp:coreProperties>
</file>